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8" r:id="rId6"/>
    <p:sldId id="260" r:id="rId7"/>
    <p:sldId id="262" r:id="rId8"/>
    <p:sldId id="263" r:id="rId9"/>
    <p:sldId id="269" r:id="rId10"/>
    <p:sldId id="270" r:id="rId11"/>
    <p:sldId id="272" r:id="rId12"/>
    <p:sldId id="264" r:id="rId13"/>
    <p:sldId id="265" r:id="rId14"/>
    <p:sldId id="266" r:id="rId15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ni Shaul" initials="RS" lastIdx="1" clrIdx="0">
    <p:extLst>
      <p:ext uri="{19B8F6BF-5375-455C-9EA6-DF929625EA0E}">
        <p15:presenceInfo xmlns:p15="http://schemas.microsoft.com/office/powerpoint/2012/main" userId="S::RaniS@bdo.co.il::a22b5e66-c55d-41b7-9b87-284857bbf12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38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27T21:16:18.929" idx="1">
    <p:pos x="767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32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90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300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2096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820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7826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247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4045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010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pPr/>
              <a:t>6/27/2021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147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089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pPr/>
              <a:t>6/27/2021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61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373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134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878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037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72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381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gdc.noaa.gov/hazel/view/hazards/tsunami/event-data?minYear=1800" TargetMode="External"/><Relationship Id="rId2" Type="http://schemas.openxmlformats.org/officeDocument/2006/relationships/hyperlink" Target="https://en.wikipedia.org/wiki/List_of_tsunamis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hyperlink" Target="https://data.world/dhs/historical-tsunami-even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592667" y="-221720"/>
            <a:ext cx="10615083" cy="3244850"/>
          </a:xfrm>
        </p:spPr>
        <p:txBody>
          <a:bodyPr/>
          <a:lstStyle/>
          <a:p>
            <a:r>
              <a:rPr lang="he-IL" dirty="0">
                <a:cs typeface="Calibri Light"/>
              </a:rPr>
              <a:t>TSUNAMI All OVER </a:t>
            </a:r>
            <a:r>
              <a:rPr lang="he-IL" dirty="0">
                <a:latin typeface="Garamond"/>
                <a:cs typeface="Calibri Light"/>
              </a:rPr>
              <a:t>THE</a:t>
            </a:r>
            <a:r>
              <a:rPr lang="he-IL" dirty="0">
                <a:cs typeface="Calibri Light"/>
              </a:rPr>
              <a:t> WORLD</a:t>
            </a: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5195765" y="4455933"/>
            <a:ext cx="7315200" cy="914400"/>
          </a:xfrm>
        </p:spPr>
        <p:txBody>
          <a:bodyPr/>
          <a:lstStyle/>
          <a:p>
            <a:r>
              <a:rPr lang="he-IL" dirty="0">
                <a:latin typeface="+mj-lt"/>
                <a:cs typeface="Gisha"/>
              </a:rPr>
              <a:t>Orin </a:t>
            </a:r>
            <a:r>
              <a:rPr lang="he-IL" dirty="0">
                <a:cs typeface="Gisha"/>
              </a:rPr>
              <a:t>kadar</a:t>
            </a:r>
          </a:p>
          <a:p>
            <a:r>
              <a:rPr lang="he-IL" dirty="0">
                <a:latin typeface="+mj-lt"/>
                <a:ea typeface="+mn-lt"/>
                <a:cs typeface="+mn-lt"/>
              </a:rPr>
              <a:t>Eduard Usatchev</a:t>
            </a:r>
            <a:endParaRPr lang="he-IL" dirty="0">
              <a:latin typeface="+mj-lt"/>
            </a:endParaRP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32F57D88-D7CB-4432-84FD-60CA581C2F24}"/>
              </a:ext>
            </a:extLst>
          </p:cNvPr>
          <p:cNvSpPr txBox="1"/>
          <p:nvPr/>
        </p:nvSpPr>
        <p:spPr>
          <a:xfrm>
            <a:off x="3272799" y="2959630"/>
            <a:ext cx="1077594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e-IL" sz="2400" dirty="0">
                <a:ea typeface="+mn-lt"/>
                <a:cs typeface="+mn-lt"/>
              </a:rPr>
              <a:t>data mining and machine learning final project</a:t>
            </a:r>
            <a:endParaRPr lang="he-IL" sz="2400" dirty="0"/>
          </a:p>
        </p:txBody>
      </p:sp>
      <p:pic>
        <p:nvPicPr>
          <p:cNvPr id="5" name="תמונה 5" descr="תמונה שמכילה גל, מים, גלישה, חוץ&#10;&#10;התיאור נוצר באופן אוטומטי">
            <a:extLst>
              <a:ext uri="{FF2B5EF4-FFF2-40B4-BE49-F238E27FC236}">
                <a16:creationId xmlns:a16="http://schemas.microsoft.com/office/drawing/2014/main" id="{5D627BDF-102A-4960-B90E-6CBFA9E311E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12244" y="3601878"/>
            <a:ext cx="3267074" cy="171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401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AutoShape 2" descr="blob:https://web.whatsapp.com/5460e6d6-e532-484f-845f-9970a98ffbdf"/>
          <p:cNvSpPr>
            <a:spLocks noChangeAspect="1" noChangeArrowheads="1"/>
          </p:cNvSpPr>
          <p:nvPr/>
        </p:nvSpPr>
        <p:spPr bwMode="auto">
          <a:xfrm>
            <a:off x="119713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4820" name="AutoShape 4" descr="blob:https://web.whatsapp.com/5460e6d6-e532-484f-845f-9970a98ffbdf"/>
          <p:cNvSpPr>
            <a:spLocks noChangeAspect="1" noChangeArrowheads="1"/>
          </p:cNvSpPr>
          <p:nvPr/>
        </p:nvSpPr>
        <p:spPr bwMode="auto">
          <a:xfrm>
            <a:off x="119713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4822" name="AutoShape 6" descr="blob:https://web.whatsapp.com/5460e6d6-e532-484f-845f-9970a98ffbdf"/>
          <p:cNvSpPr>
            <a:spLocks noChangeAspect="1" noChangeArrowheads="1"/>
          </p:cNvSpPr>
          <p:nvPr/>
        </p:nvSpPr>
        <p:spPr bwMode="auto">
          <a:xfrm>
            <a:off x="119713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4824" name="AutoShape 8" descr="blob:https://web.whatsapp.com/5460e6d6-e532-484f-845f-9970a98ffbdf"/>
          <p:cNvSpPr>
            <a:spLocks noChangeAspect="1" noChangeArrowheads="1"/>
          </p:cNvSpPr>
          <p:nvPr/>
        </p:nvSpPr>
        <p:spPr bwMode="auto">
          <a:xfrm>
            <a:off x="119713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4826" name="AutoShape 10" descr="blob:https://web.whatsapp.com/5460e6d6-e532-484f-845f-9970a98ffbdf"/>
          <p:cNvSpPr>
            <a:spLocks noChangeAspect="1" noChangeArrowheads="1"/>
          </p:cNvSpPr>
          <p:nvPr/>
        </p:nvSpPr>
        <p:spPr bwMode="auto">
          <a:xfrm>
            <a:off x="119713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4828" name="AutoShape 12" descr="blob:https://web.whatsapp.com/5460e6d6-e532-484f-845f-9970a98ffbdf"/>
          <p:cNvSpPr>
            <a:spLocks noChangeAspect="1" noChangeArrowheads="1"/>
          </p:cNvSpPr>
          <p:nvPr/>
        </p:nvSpPr>
        <p:spPr bwMode="auto">
          <a:xfrm>
            <a:off x="119713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4830" name="AutoShape 14" descr="blob:https://web.whatsapp.com/5460e6d6-e532-484f-845f-9970a98ffbdf"/>
          <p:cNvSpPr>
            <a:spLocks noChangeAspect="1" noChangeArrowheads="1"/>
          </p:cNvSpPr>
          <p:nvPr/>
        </p:nvSpPr>
        <p:spPr bwMode="auto">
          <a:xfrm>
            <a:off x="119713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34831" name="Picture 1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2581513" y="755451"/>
            <a:ext cx="3559708" cy="7155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885704" y="2648197"/>
            <a:ext cx="236319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1" dirty="0"/>
              <a:t>Country vs. #Tsunami</a:t>
            </a:r>
            <a:endParaRPr lang="he-IL" b="1" dirty="0"/>
          </a:p>
        </p:txBody>
      </p:sp>
      <p:sp>
        <p:nvSpPr>
          <p:cNvPr id="11" name="מלבן 10"/>
          <p:cNvSpPr/>
          <p:nvPr/>
        </p:nvSpPr>
        <p:spPr>
          <a:xfrm>
            <a:off x="824801" y="714890"/>
            <a:ext cx="1007679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5400" b="1" dirty="0"/>
              <a:t>Exploring &amp; visualizing the Data </a:t>
            </a:r>
            <a:endParaRPr lang="he-IL" sz="5400" b="1" dirty="0"/>
          </a:p>
        </p:txBody>
      </p:sp>
      <p:sp>
        <p:nvSpPr>
          <p:cNvPr id="34833" name="AutoShape 17" descr="blob:https://web.whatsapp.com/cc9052da-8870-419e-a05e-9bcd0f421126"/>
          <p:cNvSpPr>
            <a:spLocks noChangeAspect="1" noChangeArrowheads="1"/>
          </p:cNvSpPr>
          <p:nvPr/>
        </p:nvSpPr>
        <p:spPr bwMode="auto">
          <a:xfrm>
            <a:off x="119713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34834" name="Picture 1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57789" y="1941120"/>
            <a:ext cx="4041879" cy="2669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7695211" y="1662545"/>
            <a:ext cx="210193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Mo vs. #Tsunami </a:t>
            </a:r>
            <a:endParaRPr lang="he-IL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9392" y="617519"/>
            <a:ext cx="9393382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8000" b="1" dirty="0"/>
              <a:t>Machine learning </a:t>
            </a:r>
            <a:endParaRPr lang="he-IL" sz="8000" b="1" dirty="0"/>
          </a:p>
        </p:txBody>
      </p:sp>
      <p:sp>
        <p:nvSpPr>
          <p:cNvPr id="35842" name="AutoShape 2" descr="Why Machine Learning Needs Semantics Not Just Statistics"/>
          <p:cNvSpPr>
            <a:spLocks noChangeAspect="1" noChangeArrowheads="1"/>
          </p:cNvSpPr>
          <p:nvPr/>
        </p:nvSpPr>
        <p:spPr bwMode="auto">
          <a:xfrm>
            <a:off x="119713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5844" name="AutoShape 4" descr="Why Machine Learning Needs Semantics Not Just Statistics"/>
          <p:cNvSpPr>
            <a:spLocks noChangeAspect="1" noChangeArrowheads="1"/>
          </p:cNvSpPr>
          <p:nvPr/>
        </p:nvSpPr>
        <p:spPr bwMode="auto">
          <a:xfrm>
            <a:off x="119713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70067" y="1859231"/>
            <a:ext cx="8213271" cy="4340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F01AE286-13DF-4E96-B63F-05DFE565871F}"/>
              </a:ext>
            </a:extLst>
          </p:cNvPr>
          <p:cNvSpPr txBox="1"/>
          <p:nvPr/>
        </p:nvSpPr>
        <p:spPr>
          <a:xfrm>
            <a:off x="1541813" y="1525978"/>
            <a:ext cx="3825834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7200" b="1" dirty="0"/>
              <a:t>Tsunami cause  code</a:t>
            </a:r>
            <a:endParaRPr lang="he-IL" sz="7200" b="1" dirty="0"/>
          </a:p>
        </p:txBody>
      </p:sp>
      <p:sp>
        <p:nvSpPr>
          <p:cNvPr id="3" name="מלבן 2"/>
          <p:cNvSpPr/>
          <p:nvPr/>
        </p:nvSpPr>
        <p:spPr>
          <a:xfrm>
            <a:off x="5921828" y="1021278"/>
            <a:ext cx="393469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b="1" dirty="0"/>
              <a:t>0</a:t>
            </a:r>
            <a:r>
              <a:rPr lang="en-US" dirty="0"/>
              <a:t>:'Unknown',          </a:t>
            </a:r>
            <a:br>
              <a:rPr lang="en-US" dirty="0"/>
            </a:br>
            <a:r>
              <a:rPr lang="en-US" sz="2400" b="1" dirty="0"/>
              <a:t>1</a:t>
            </a:r>
            <a:r>
              <a:rPr lang="en-US" dirty="0"/>
              <a:t>:'Earthquake',          </a:t>
            </a:r>
            <a:br>
              <a:rPr lang="en-US" dirty="0"/>
            </a:br>
            <a:r>
              <a:rPr lang="en-US" sz="2400" b="1" dirty="0"/>
              <a:t>2</a:t>
            </a:r>
            <a:r>
              <a:rPr lang="en-US" dirty="0"/>
              <a:t>:'Questionable Earthquake', </a:t>
            </a:r>
            <a:r>
              <a:rPr lang="en-US" sz="2400" b="1" dirty="0"/>
              <a:t>3</a:t>
            </a:r>
            <a:r>
              <a:rPr lang="en-US" dirty="0"/>
              <a:t>:'Earthquake and Landslide', </a:t>
            </a:r>
            <a:br>
              <a:rPr lang="en-US" dirty="0"/>
            </a:br>
            <a:r>
              <a:rPr lang="en-US" sz="2400" b="1" dirty="0"/>
              <a:t>4</a:t>
            </a:r>
            <a:r>
              <a:rPr lang="en-US" dirty="0"/>
              <a:t>:'Volcano and Earthquake',  </a:t>
            </a:r>
            <a:br>
              <a:rPr lang="en-US" dirty="0"/>
            </a:br>
            <a:r>
              <a:rPr lang="en-US" sz="2400" b="1" dirty="0"/>
              <a:t>5</a:t>
            </a:r>
            <a:r>
              <a:rPr lang="en-US" dirty="0"/>
              <a:t>:'Volcano, Earthquake, and Landslide',  </a:t>
            </a:r>
            <a:r>
              <a:rPr lang="en-US" sz="2400" b="1" dirty="0"/>
              <a:t>6</a:t>
            </a:r>
            <a:r>
              <a:rPr lang="en-US" dirty="0"/>
              <a:t>:'Volcano',          </a:t>
            </a:r>
            <a:br>
              <a:rPr lang="en-US" dirty="0"/>
            </a:br>
            <a:r>
              <a:rPr lang="en-US" sz="2400" b="1" dirty="0"/>
              <a:t>7</a:t>
            </a:r>
            <a:r>
              <a:rPr lang="en-US" dirty="0"/>
              <a:t>:'Volcano and Landslide',          </a:t>
            </a:r>
            <a:r>
              <a:rPr lang="en-US" sz="2400" b="1" dirty="0"/>
              <a:t>8</a:t>
            </a:r>
            <a:r>
              <a:rPr lang="en-US" dirty="0"/>
              <a:t>:'Landslide',          </a:t>
            </a:r>
            <a:br>
              <a:rPr lang="en-US" dirty="0"/>
            </a:br>
            <a:r>
              <a:rPr lang="en-US" sz="2400" b="1" dirty="0"/>
              <a:t>9</a:t>
            </a:r>
            <a:r>
              <a:rPr lang="en-US" dirty="0"/>
              <a:t>:'Meteorological',          </a:t>
            </a:r>
            <a:br>
              <a:rPr lang="en-US" dirty="0"/>
            </a:br>
            <a:r>
              <a:rPr lang="en-US" sz="2400" b="1" dirty="0"/>
              <a:t>10</a:t>
            </a:r>
            <a:r>
              <a:rPr lang="en-US" dirty="0"/>
              <a:t>:'Explosion',          </a:t>
            </a:r>
            <a:br>
              <a:rPr lang="en-US" dirty="0"/>
            </a:br>
            <a:r>
              <a:rPr lang="en-US" sz="2400" b="1" dirty="0"/>
              <a:t>11</a:t>
            </a:r>
            <a:r>
              <a:rPr lang="en-US" dirty="0"/>
              <a:t>:'Astronomical Tide'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19163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F01AE286-13DF-4E96-B63F-05DFE565871F}"/>
              </a:ext>
            </a:extLst>
          </p:cNvPr>
          <p:cNvSpPr txBox="1"/>
          <p:nvPr/>
        </p:nvSpPr>
        <p:spPr>
          <a:xfrm>
            <a:off x="722415" y="742208"/>
            <a:ext cx="68065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5400" b="1" dirty="0"/>
              <a:t>ML – linear regression</a:t>
            </a:r>
            <a:endParaRPr lang="he-IL" sz="5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246909" y="1959429"/>
            <a:ext cx="573578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/>
              <a:t>Using `</a:t>
            </a:r>
            <a:r>
              <a:rPr lang="en-US" dirty="0" err="1"/>
              <a:t>sklearn</a:t>
            </a:r>
            <a:r>
              <a:rPr lang="en-US" dirty="0"/>
              <a:t>` library and linear regression we were able to train a model that predicts the Tsunami cause code</a:t>
            </a:r>
            <a:endParaRPr lang="he-IL" dirty="0"/>
          </a:p>
        </p:txBody>
      </p:sp>
      <p:sp>
        <p:nvSpPr>
          <p:cNvPr id="4" name="מלבן 3"/>
          <p:cNvSpPr/>
          <p:nvPr/>
        </p:nvSpPr>
        <p:spPr>
          <a:xfrm>
            <a:off x="1178922" y="477200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dirty="0"/>
              <a:t>The model predicted the cause of tsunami by longitude and latitude points</a:t>
            </a:r>
            <a:endParaRPr 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EF17073D-6372-4E88-89AB-D8BD80B88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09" y="3040730"/>
            <a:ext cx="3171825" cy="581025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CC4F7CEC-F312-41CB-8705-01F8CD4DAAB0}"/>
              </a:ext>
            </a:extLst>
          </p:cNvPr>
          <p:cNvSpPr txBox="1"/>
          <p:nvPr/>
        </p:nvSpPr>
        <p:spPr>
          <a:xfrm>
            <a:off x="1734532" y="2782816"/>
            <a:ext cx="138574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CANADA</a:t>
            </a:r>
            <a:endParaRPr lang="he-IL" sz="1400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3DD58354-AD12-4391-BCA4-ADA58BE8D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882" y="3883204"/>
            <a:ext cx="3095625" cy="581025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906424ED-30E0-4218-B7E7-B76D84F65794}"/>
              </a:ext>
            </a:extLst>
          </p:cNvPr>
          <p:cNvSpPr txBox="1"/>
          <p:nvPr/>
        </p:nvSpPr>
        <p:spPr>
          <a:xfrm>
            <a:off x="4651882" y="3575427"/>
            <a:ext cx="1941921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JAPAN</a:t>
            </a:r>
            <a:endParaRPr lang="he-IL" sz="1400" dirty="0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B8BB8FC7-C6C1-4089-B795-BA79397BB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807" y="3039331"/>
            <a:ext cx="3086100" cy="638175"/>
          </a:xfrm>
          <a:prstGeom prst="rect">
            <a:avLst/>
          </a:prstGeom>
        </p:spPr>
      </p:pic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EE952C89-9734-4B0C-8F1A-55521B06FAC7}"/>
              </a:ext>
            </a:extLst>
          </p:cNvPr>
          <p:cNvSpPr txBox="1"/>
          <p:nvPr/>
        </p:nvSpPr>
        <p:spPr>
          <a:xfrm>
            <a:off x="3737727" y="2796462"/>
            <a:ext cx="61179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1400" dirty="0"/>
              <a:t>AUSTRALIA</a:t>
            </a:r>
          </a:p>
        </p:txBody>
      </p:sp>
    </p:spTree>
    <p:extLst>
      <p:ext uri="{BB962C8B-B14F-4D97-AF65-F5344CB8AC3E}">
        <p14:creationId xmlns:p14="http://schemas.microsoft.com/office/powerpoint/2010/main" val="1719163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D2E840DC-BD3D-4F6F-B5E2-3B27D2AC2BAC}"/>
              </a:ext>
            </a:extLst>
          </p:cNvPr>
          <p:cNvSpPr txBox="1"/>
          <p:nvPr/>
        </p:nvSpPr>
        <p:spPr>
          <a:xfrm>
            <a:off x="1065229" y="2187019"/>
            <a:ext cx="788080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+mj-lt"/>
                <a:cs typeface="Assistant" pitchFamily="2" charset="-79"/>
              </a:rPr>
              <a:t>According to the data and the machine learning, the main cause of the tsunami appears to be an earthquake.</a:t>
            </a:r>
            <a:endParaRPr lang="he-IL" dirty="0">
              <a:latin typeface="+mj-lt"/>
            </a:endParaRP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3D7A6565-E90B-41DB-952D-11FCB49303EB}"/>
              </a:ext>
            </a:extLst>
          </p:cNvPr>
          <p:cNvSpPr txBox="1"/>
          <p:nvPr/>
        </p:nvSpPr>
        <p:spPr>
          <a:xfrm>
            <a:off x="956821" y="740469"/>
            <a:ext cx="8097624" cy="14465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8800" b="1" i="0" dirty="0">
                <a:solidFill>
                  <a:srgbClr val="333333"/>
                </a:solidFill>
                <a:effectLst/>
                <a:latin typeface="+mj-lt"/>
                <a:cs typeface="Assistant" pitchFamily="2" charset="-79"/>
              </a:rPr>
              <a:t>Our conclusion</a:t>
            </a:r>
            <a:endParaRPr lang="he-IL" sz="8800" b="1" dirty="0">
              <a:latin typeface="+mj-lt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1C92B60-0CCF-4D50-A80E-0509973DE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944" y="2596073"/>
            <a:ext cx="4640093" cy="336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512A1A96-6498-4A45-8816-1E3D9C9ABAE0}"/>
              </a:ext>
            </a:extLst>
          </p:cNvPr>
          <p:cNvSpPr txBox="1"/>
          <p:nvPr/>
        </p:nvSpPr>
        <p:spPr>
          <a:xfrm>
            <a:off x="-676676" y="724425"/>
            <a:ext cx="785097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he-IL" sz="9000" b="1" dirty="0">
                <a:latin typeface="Garamond" pitchFamily="18" charset="0"/>
                <a:ea typeface="+mn-lt"/>
                <a:cs typeface="Tahoma"/>
              </a:rPr>
              <a:t>Our research</a:t>
            </a:r>
            <a:endParaRPr lang="he-IL" sz="9000" b="1" dirty="0">
              <a:latin typeface="Garamond" pitchFamily="18" charset="0"/>
              <a:ea typeface="Tahoma"/>
              <a:cs typeface="Tahoma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647B9A1E-3A94-44C2-A533-AEF6F7B2537A}"/>
              </a:ext>
            </a:extLst>
          </p:cNvPr>
          <p:cNvSpPr txBox="1"/>
          <p:nvPr/>
        </p:nvSpPr>
        <p:spPr>
          <a:xfrm>
            <a:off x="926307" y="2402680"/>
            <a:ext cx="1048226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b" anchorCtr="0" forceAA="0" compatLnSpc="1">
            <a:prstTxWarp prst="textNoShape">
              <a:avLst/>
            </a:prstTxWarp>
            <a:spAutoFit/>
          </a:bodyPr>
          <a:lstStyle/>
          <a:p>
            <a:endParaRPr lang="he-IL" sz="2800">
              <a:cs typeface="Times New Roman"/>
            </a:endParaRPr>
          </a:p>
        </p:txBody>
      </p:sp>
      <p:pic>
        <p:nvPicPr>
          <p:cNvPr id="4" name="תמונה 4" descr="תמונה שמכילה טקסט, אלקטרוניקה&#10;&#10;התיאור נוצר באופן אוטומטי">
            <a:extLst>
              <a:ext uri="{FF2B5EF4-FFF2-40B4-BE49-F238E27FC236}">
                <a16:creationId xmlns:a16="http://schemas.microsoft.com/office/drawing/2014/main" id="{2BBA2528-5831-40AC-ACD9-EFBB9E69D6B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37492" y="3645725"/>
            <a:ext cx="4231993" cy="24743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3776" y="2149434"/>
            <a:ext cx="5545777" cy="126188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800" dirty="0"/>
              <a:t>Research </a:t>
            </a:r>
            <a:r>
              <a:rPr lang="en-US" sz="2800" dirty="0" err="1"/>
              <a:t>quesion</a:t>
            </a:r>
            <a:r>
              <a:rPr lang="en-US" sz="2800" dirty="0"/>
              <a:t>:</a:t>
            </a:r>
            <a:br>
              <a:rPr lang="en-US" sz="2800" dirty="0"/>
            </a:br>
            <a:r>
              <a:rPr lang="en-US" sz="2000" dirty="0"/>
              <a:t>Can we predict the cause of tsunami by location?</a:t>
            </a:r>
            <a:br>
              <a:rPr lang="en-US" sz="2800" dirty="0"/>
            </a:br>
            <a:endParaRPr lang="he-IL" sz="2800" dirty="0"/>
          </a:p>
        </p:txBody>
      </p:sp>
      <p:pic>
        <p:nvPicPr>
          <p:cNvPr id="11266" name="Picture 2" descr="תמונה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78181" y="3716462"/>
            <a:ext cx="3610099" cy="1960921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771897" y="4334493"/>
            <a:ext cx="1769423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Latitude, </a:t>
            </a:r>
            <a:r>
              <a:rPr lang="en-US" dirty="0" err="1"/>
              <a:t>Longtitude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data</a:t>
            </a:r>
            <a:endParaRPr lang="he-IL" dirty="0"/>
          </a:p>
        </p:txBody>
      </p:sp>
      <p:sp>
        <p:nvSpPr>
          <p:cNvPr id="8" name="TextBox 7"/>
          <p:cNvSpPr txBox="1"/>
          <p:nvPr/>
        </p:nvSpPr>
        <p:spPr>
          <a:xfrm>
            <a:off x="5225143" y="4512624"/>
            <a:ext cx="122315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Predicted </a:t>
            </a:r>
            <a:br>
              <a:rPr lang="en-US" dirty="0"/>
            </a:br>
            <a:r>
              <a:rPr lang="en-US" dirty="0"/>
              <a:t>cause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85459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B866E3BD-D503-405D-A09E-40F2A170DA73}"/>
              </a:ext>
            </a:extLst>
          </p:cNvPr>
          <p:cNvSpPr txBox="1"/>
          <p:nvPr/>
        </p:nvSpPr>
        <p:spPr>
          <a:xfrm>
            <a:off x="653143" y="671693"/>
            <a:ext cx="7719825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e-IL" sz="9000" b="1" dirty="0">
                <a:latin typeface="Garamond" pitchFamily="18" charset="0"/>
                <a:ea typeface="+mn-lt"/>
                <a:cs typeface="Tahoma"/>
              </a:rPr>
              <a:t>Data</a:t>
            </a:r>
            <a:r>
              <a:rPr lang="he-IL" sz="9000" dirty="0">
                <a:latin typeface="Garamond" pitchFamily="18" charset="0"/>
                <a:ea typeface="+mn-lt"/>
                <a:cs typeface="Tahoma"/>
              </a:rPr>
              <a:t> </a:t>
            </a:r>
            <a:r>
              <a:rPr lang="he-IL" sz="9000" b="1" dirty="0">
                <a:latin typeface="Garamond" pitchFamily="18" charset="0"/>
                <a:ea typeface="+mn-lt"/>
                <a:cs typeface="Tahoma"/>
              </a:rPr>
              <a:t>sources</a:t>
            </a:r>
            <a:br>
              <a:rPr lang="he-IL" dirty="0">
                <a:latin typeface="Tahoma"/>
                <a:cs typeface="Tahoma"/>
              </a:rPr>
            </a:br>
            <a:br>
              <a:rPr lang="he-IL" dirty="0">
                <a:ea typeface="+mn-lt"/>
                <a:cs typeface="+mn-lt"/>
              </a:rPr>
            </a:br>
            <a:br>
              <a:rPr lang="he-IL" dirty="0">
                <a:ea typeface="+mn-lt"/>
                <a:cs typeface="+mn-lt"/>
              </a:rPr>
            </a:br>
            <a:br>
              <a:rPr lang="he-IL" dirty="0">
                <a:ea typeface="+mn-lt"/>
                <a:cs typeface="+mn-lt"/>
              </a:rPr>
            </a:br>
            <a:br>
              <a:rPr lang="he-IL" dirty="0">
                <a:ea typeface="+mn-lt"/>
                <a:cs typeface="+mn-lt"/>
              </a:rPr>
            </a:br>
            <a:br>
              <a:rPr lang="he-IL" dirty="0">
                <a:ea typeface="+mn-lt"/>
                <a:cs typeface="+mn-lt"/>
              </a:rPr>
            </a:br>
            <a:endParaRPr lang="he-IL" sz="9000" dirty="0">
              <a:ea typeface="+mn-lt"/>
              <a:cs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0644" y="2232562"/>
            <a:ext cx="8799616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he-IL" dirty="0">
                <a:solidFill>
                  <a:srgbClr val="002060"/>
                </a:solidFill>
                <a:ea typeface="+mn-lt"/>
                <a:cs typeface="+mn-lt"/>
                <a:hlinkClick r:id="rId2"/>
              </a:rPr>
              <a:t>https://en.wikipedia.org/wiki/List_of_tsunamis</a:t>
            </a:r>
            <a:br>
              <a:rPr lang="he-IL" dirty="0">
                <a:solidFill>
                  <a:srgbClr val="002060"/>
                </a:solidFill>
                <a:ea typeface="+mn-lt"/>
                <a:cs typeface="+mn-lt"/>
              </a:rPr>
            </a:br>
            <a:br>
              <a:rPr lang="he-IL" dirty="0">
                <a:solidFill>
                  <a:srgbClr val="002060"/>
                </a:solidFill>
                <a:ea typeface="+mn-lt"/>
                <a:cs typeface="+mn-lt"/>
              </a:rPr>
            </a:br>
            <a:r>
              <a:rPr lang="he-IL" dirty="0">
                <a:solidFill>
                  <a:srgbClr val="002060"/>
                </a:solidFill>
                <a:ea typeface="+mn-lt"/>
                <a:cs typeface="+mn-lt"/>
                <a:hlinkClick r:id="rId3"/>
              </a:rPr>
              <a:t>https://www.ngdc.noaa.gov/hazel/view/hazards/tsunami/event-data?minYear=1800</a:t>
            </a:r>
            <a:br>
              <a:rPr lang="he-IL" dirty="0">
                <a:solidFill>
                  <a:srgbClr val="002060"/>
                </a:solidFill>
                <a:ea typeface="+mn-lt"/>
                <a:cs typeface="+mn-lt"/>
              </a:rPr>
            </a:br>
            <a:br>
              <a:rPr lang="he-IL" dirty="0">
                <a:solidFill>
                  <a:srgbClr val="002060"/>
                </a:solidFill>
                <a:ea typeface="+mn-lt"/>
                <a:cs typeface="+mn-lt"/>
              </a:rPr>
            </a:br>
            <a:r>
              <a:rPr lang="he-IL" dirty="0">
                <a:solidFill>
                  <a:srgbClr val="002060"/>
                </a:solidFill>
                <a:ea typeface="+mn-lt"/>
                <a:cs typeface="+mn-lt"/>
                <a:hlinkClick r:id="rId4"/>
              </a:rPr>
              <a:t>https://data.world/dhs/historical-tsunami-event</a:t>
            </a:r>
            <a:br>
              <a:rPr lang="he-IL" dirty="0">
                <a:solidFill>
                  <a:srgbClr val="002060"/>
                </a:solidFill>
                <a:ea typeface="+mn-lt"/>
                <a:cs typeface="+mn-lt"/>
              </a:rPr>
            </a:br>
            <a:br>
              <a:rPr lang="he-IL" dirty="0">
                <a:ea typeface="+mn-lt"/>
                <a:cs typeface="+mn-lt"/>
              </a:rPr>
            </a:br>
            <a:br>
              <a:rPr lang="he-IL" dirty="0">
                <a:ea typeface="+mn-lt"/>
                <a:cs typeface="+mn-lt"/>
              </a:rPr>
            </a:br>
            <a:endParaRPr lang="he-IL" dirty="0"/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55180" y="3241965"/>
            <a:ext cx="4524498" cy="306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0388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D87551F8-D84E-44EA-8CFD-6882611802ED}"/>
              </a:ext>
            </a:extLst>
          </p:cNvPr>
          <p:cNvSpPr txBox="1"/>
          <p:nvPr/>
        </p:nvSpPr>
        <p:spPr>
          <a:xfrm>
            <a:off x="545336" y="735527"/>
            <a:ext cx="12125323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0" b="1" dirty="0">
                <a:ea typeface="+mn-lt"/>
                <a:cs typeface="+mn-lt"/>
              </a:rPr>
              <a:t>Wikipedia-crawling</a:t>
            </a:r>
            <a:endParaRPr lang="he-IL" sz="8000" b="1" dirty="0">
              <a:ea typeface="Tahoma"/>
            </a:endParaRP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980963C9-7401-4837-B8C6-8CB2734E9D25}"/>
              </a:ext>
            </a:extLst>
          </p:cNvPr>
          <p:cNvSpPr txBox="1"/>
          <p:nvPr/>
        </p:nvSpPr>
        <p:spPr>
          <a:xfrm>
            <a:off x="4545807" y="4212431"/>
            <a:ext cx="33146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he-IL">
              <a:cs typeface="Times New Roman"/>
            </a:endParaRPr>
          </a:p>
        </p:txBody>
      </p:sp>
      <p:pic>
        <p:nvPicPr>
          <p:cNvPr id="5" name="תמונה 5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F4FEED17-F782-4698-A45B-7092F7E2250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77615" y="415637"/>
            <a:ext cx="2743200" cy="25031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6894" y="2078181"/>
            <a:ext cx="631767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/>
              <a:t>Finding tsunami event over the years, and crawling the data. </a:t>
            </a:r>
            <a:br>
              <a:rPr lang="en-US" dirty="0"/>
            </a:br>
            <a:r>
              <a:rPr lang="en-US" dirty="0"/>
              <a:t>(year, location and primary cause.</a:t>
            </a:r>
            <a:endParaRPr lang="he-IL" dirty="0"/>
          </a:p>
        </p:txBody>
      </p:sp>
      <p:sp>
        <p:nvSpPr>
          <p:cNvPr id="8" name="TextBox 7"/>
          <p:cNvSpPr txBox="1"/>
          <p:nvPr/>
        </p:nvSpPr>
        <p:spPr>
          <a:xfrm>
            <a:off x="9108373" y="2921329"/>
            <a:ext cx="166254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2000-present</a:t>
            </a:r>
            <a:endParaRPr lang="he-IL" dirty="0"/>
          </a:p>
        </p:txBody>
      </p:sp>
      <p:sp>
        <p:nvSpPr>
          <p:cNvPr id="9" name="TextBox 8"/>
          <p:cNvSpPr txBox="1"/>
          <p:nvPr/>
        </p:nvSpPr>
        <p:spPr>
          <a:xfrm>
            <a:off x="1484416" y="2956956"/>
            <a:ext cx="125878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1900-1950</a:t>
            </a:r>
            <a:endParaRPr lang="he-IL" dirty="0"/>
          </a:p>
        </p:txBody>
      </p:sp>
      <p:sp>
        <p:nvSpPr>
          <p:cNvPr id="9218" name="AutoShape 2" descr="blob:https://web.whatsapp.com/b7f2c458-3404-4efd-b6c6-e92e8c7d8d81"/>
          <p:cNvSpPr>
            <a:spLocks noChangeAspect="1" noChangeArrowheads="1"/>
          </p:cNvSpPr>
          <p:nvPr/>
        </p:nvSpPr>
        <p:spPr bwMode="auto">
          <a:xfrm>
            <a:off x="119713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220" name="AutoShape 4" descr="blob:https://web.whatsapp.com/b7f2c458-3404-4efd-b6c6-e92e8c7d8d81"/>
          <p:cNvSpPr>
            <a:spLocks noChangeAspect="1" noChangeArrowheads="1"/>
          </p:cNvSpPr>
          <p:nvPr/>
        </p:nvSpPr>
        <p:spPr bwMode="auto">
          <a:xfrm>
            <a:off x="119713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222" name="AutoShape 6" descr="blob:https://web.whatsapp.com/b7f2c458-3404-4efd-b6c6-e92e8c7d8d81"/>
          <p:cNvSpPr>
            <a:spLocks noChangeAspect="1" noChangeArrowheads="1"/>
          </p:cNvSpPr>
          <p:nvPr/>
        </p:nvSpPr>
        <p:spPr bwMode="auto">
          <a:xfrm>
            <a:off x="119713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224" name="AutoShape 8" descr="blob:https://web.whatsapp.com/b7f2c458-3404-4efd-b6c6-e92e8c7d8d81"/>
          <p:cNvSpPr>
            <a:spLocks noChangeAspect="1" noChangeArrowheads="1"/>
          </p:cNvSpPr>
          <p:nvPr/>
        </p:nvSpPr>
        <p:spPr bwMode="auto">
          <a:xfrm>
            <a:off x="119713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226" name="AutoShape 10" descr="blob:https://web.whatsapp.com/b7f2c458-3404-4efd-b6c6-e92e8c7d8d81"/>
          <p:cNvSpPr>
            <a:spLocks noChangeAspect="1" noChangeArrowheads="1"/>
          </p:cNvSpPr>
          <p:nvPr/>
        </p:nvSpPr>
        <p:spPr bwMode="auto">
          <a:xfrm>
            <a:off x="119713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9228" name="AutoShape 12" descr="blob:https://web.whatsapp.com/b7f2c458-3404-4efd-b6c6-e92e8c7d8d81"/>
          <p:cNvSpPr>
            <a:spLocks noChangeAspect="1" noChangeArrowheads="1"/>
          </p:cNvSpPr>
          <p:nvPr/>
        </p:nvSpPr>
        <p:spPr bwMode="auto">
          <a:xfrm>
            <a:off x="119713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9229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514" y="3258107"/>
            <a:ext cx="3598470" cy="3091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0" name="Picture 1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4924" y="3345027"/>
            <a:ext cx="2612754" cy="2865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5723906" y="2933206"/>
            <a:ext cx="135378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1950-2000</a:t>
            </a:r>
            <a:endParaRPr lang="he-IL" dirty="0"/>
          </a:p>
        </p:txBody>
      </p:sp>
      <p:pic>
        <p:nvPicPr>
          <p:cNvPr id="9231" name="Picture 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651865" y="3328627"/>
            <a:ext cx="2666679" cy="2953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13145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724395"/>
            <a:ext cx="6638306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9000" b="1" dirty="0"/>
              <a:t>Merge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0021" y="2315688"/>
            <a:ext cx="4963885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/>
              <a:t>We merge two different information  source(df,df2) to one table with all the information(</a:t>
            </a:r>
            <a:r>
              <a:rPr lang="en-US" dirty="0" err="1"/>
              <a:t>merge_df</a:t>
            </a:r>
            <a:r>
              <a:rPr lang="en-US" dirty="0"/>
              <a:t>). </a:t>
            </a:r>
            <a:r>
              <a:rPr lang="he-IL" dirty="0"/>
              <a:t> </a:t>
            </a: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4252" y="3075984"/>
            <a:ext cx="4750131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4" name="Picture 6" descr="Help:Merging communities | Community Central | Fando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0671" y="3901043"/>
            <a:ext cx="2386940" cy="2012868"/>
          </a:xfrm>
          <a:prstGeom prst="rect">
            <a:avLst/>
          </a:prstGeom>
          <a:noFill/>
        </p:spPr>
      </p:pic>
      <p:pic>
        <p:nvPicPr>
          <p:cNvPr id="2" name="תמונה 1">
            <a:extLst>
              <a:ext uri="{FF2B5EF4-FFF2-40B4-BE49-F238E27FC236}">
                <a16:creationId xmlns:a16="http://schemas.microsoft.com/office/drawing/2014/main" id="{7B0AB2A7-0341-4ED2-AC50-B06919A51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030" y="2962019"/>
            <a:ext cx="6226718" cy="33469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9A60578A-D6F6-4104-9C16-577E6EEE279A}"/>
              </a:ext>
            </a:extLst>
          </p:cNvPr>
          <p:cNvSpPr txBox="1"/>
          <p:nvPr/>
        </p:nvSpPr>
        <p:spPr>
          <a:xfrm>
            <a:off x="866901" y="4269177"/>
            <a:ext cx="55081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Times New Roman"/>
              </a:rPr>
              <a:t>We fill in an </a:t>
            </a:r>
            <a:r>
              <a:rPr lang="en-US" dirty="0"/>
              <a:t>empty cells</a:t>
            </a:r>
            <a:endParaRPr lang="he-IL" dirty="0">
              <a:cs typeface="Times New Roman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F6A397F7-D492-494F-929F-F1F8AD1BE141}"/>
              </a:ext>
            </a:extLst>
          </p:cNvPr>
          <p:cNvSpPr txBox="1"/>
          <p:nvPr/>
        </p:nvSpPr>
        <p:spPr>
          <a:xfrm>
            <a:off x="962026" y="795337"/>
            <a:ext cx="726757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e-IL" sz="9000" b="1" dirty="0">
                <a:latin typeface="+mj-lt"/>
                <a:ea typeface="+mn-lt"/>
                <a:cs typeface="+mn-lt"/>
              </a:rPr>
              <a:t>Data cleaning</a:t>
            </a:r>
            <a:endParaRPr lang="he-IL" sz="9000" b="1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5024" y="2505693"/>
            <a:ext cx="597328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/>
              <a:t>We deleted columns that are irrelevant to the topic we’re research   </a:t>
            </a:r>
            <a:endParaRPr lang="he-IL" dirty="0"/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70816" y="2406548"/>
            <a:ext cx="4010643" cy="63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878775" y="3408218"/>
            <a:ext cx="60445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/>
              <a:t>We remove outliners</a:t>
            </a:r>
            <a:endParaRPr lang="he-IL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63832" y="3083131"/>
            <a:ext cx="4797633" cy="922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42088" y="4347791"/>
            <a:ext cx="3666135" cy="342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15529" y="5041074"/>
            <a:ext cx="7248525" cy="647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48145" y="4999512"/>
            <a:ext cx="3467595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/>
              <a:t>We deleted the Nan value by the relevant columns and sort ‘Tsunami cause code’ column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60146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37201261-B181-4CCA-B2B5-00BB5876C7B0}"/>
              </a:ext>
            </a:extLst>
          </p:cNvPr>
          <p:cNvSpPr txBox="1"/>
          <p:nvPr/>
        </p:nvSpPr>
        <p:spPr>
          <a:xfrm>
            <a:off x="641267" y="635330"/>
            <a:ext cx="998714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0" b="1" dirty="0"/>
              <a:t>Tsunami examples</a:t>
            </a:r>
            <a:endParaRPr lang="he-IL" sz="9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033153" y="2624447"/>
            <a:ext cx="4702628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/>
              <a:t>A large undersea earthquake off the coast of Portugal generated a tsunami that affected both Portugal and Morocco. </a:t>
            </a:r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1056904" y="2303813"/>
            <a:ext cx="400198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000" b="1" dirty="0"/>
              <a:t>Tsunami 1969 Portugal, Morocco</a:t>
            </a:r>
            <a:endParaRPr lang="he-IL" sz="2000" b="1" dirty="0"/>
          </a:p>
        </p:txBody>
      </p:sp>
      <p:sp>
        <p:nvSpPr>
          <p:cNvPr id="6146" name="AutoShape 2" descr="מדוע אי אפשר לגלוש על צונאמי? - צלם ים"/>
          <p:cNvSpPr>
            <a:spLocks noChangeAspect="1" noChangeArrowheads="1"/>
          </p:cNvSpPr>
          <p:nvPr/>
        </p:nvSpPr>
        <p:spPr bwMode="auto">
          <a:xfrm>
            <a:off x="119713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6148" name="AutoShape 4" descr="מדוע אי אפשר לגלוש על צונאמי? - צלם ים"/>
          <p:cNvSpPr>
            <a:spLocks noChangeAspect="1" noChangeArrowheads="1"/>
          </p:cNvSpPr>
          <p:nvPr/>
        </p:nvSpPr>
        <p:spPr bwMode="auto">
          <a:xfrm>
            <a:off x="119713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6150" name="AutoShape 6" descr="מדוע אי אפשר לגלוש על צונאמי? - צלם ים"/>
          <p:cNvSpPr>
            <a:spLocks noChangeAspect="1" noChangeArrowheads="1"/>
          </p:cNvSpPr>
          <p:nvPr/>
        </p:nvSpPr>
        <p:spPr bwMode="auto">
          <a:xfrm>
            <a:off x="119713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6152" name="AutoShape 8" descr="מדוע אי אפשר לגלוש על צונאמי? - צלם ים"/>
          <p:cNvSpPr>
            <a:spLocks noChangeAspect="1" noChangeArrowheads="1"/>
          </p:cNvSpPr>
          <p:nvPr/>
        </p:nvSpPr>
        <p:spPr bwMode="auto">
          <a:xfrm>
            <a:off x="119713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6154" name="AutoShape 10" descr="צלם ים :: מדוע אי אפשר לגלוש על צונאמי?"/>
          <p:cNvSpPr>
            <a:spLocks noChangeAspect="1" noChangeArrowheads="1"/>
          </p:cNvSpPr>
          <p:nvPr/>
        </p:nvSpPr>
        <p:spPr bwMode="auto">
          <a:xfrm>
            <a:off x="119713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6156" name="Picture 12" descr="צלם ים :: מדוע אי אפשר לגלוש על צונאמי?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36489" y="2039607"/>
            <a:ext cx="3828340" cy="2009879"/>
          </a:xfrm>
          <a:prstGeom prst="rect">
            <a:avLst/>
          </a:prstGeom>
          <a:noFill/>
        </p:spPr>
      </p:pic>
      <p:pic>
        <p:nvPicPr>
          <p:cNvPr id="6158" name="Picture 14" descr="צונאמי ציוני: 100,000 עולים וישראלים בדרך חזרה לישראל. מה הסיבה לדחיפות? |  Gplanet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4716" y="3690257"/>
            <a:ext cx="3571875" cy="2381250"/>
          </a:xfrm>
          <a:prstGeom prst="rect">
            <a:avLst/>
          </a:prstGeom>
          <a:noFill/>
        </p:spPr>
      </p:pic>
      <p:sp>
        <p:nvSpPr>
          <p:cNvPr id="13" name="מלבן 12"/>
          <p:cNvSpPr/>
          <p:nvPr/>
        </p:nvSpPr>
        <p:spPr>
          <a:xfrm>
            <a:off x="6122856" y="4218111"/>
            <a:ext cx="31702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dirty="0"/>
              <a:t>Tsunami 1999 Sea of Marmara</a:t>
            </a:r>
            <a:br>
              <a:rPr lang="en-US" dirty="0"/>
            </a:br>
            <a:endParaRPr lang="he-IL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103916" y="4560125"/>
            <a:ext cx="3990109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/>
              <a:t>The earthquake triggered a tsunami in the Sea of Marmara, with a maximum water height of 2.52 m. 150 people were killed when the town of </a:t>
            </a:r>
            <a:r>
              <a:rPr lang="en-US" dirty="0" err="1"/>
              <a:t>Degirmendere</a:t>
            </a:r>
            <a:r>
              <a:rPr lang="en-US" dirty="0"/>
              <a:t> was flooded and a further five were swept into the sea at </a:t>
            </a:r>
            <a:r>
              <a:rPr lang="en-US" dirty="0" err="1"/>
              <a:t>Ulaşlı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21510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85650" y="653143"/>
            <a:ext cx="10105903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5400" b="1" dirty="0"/>
              <a:t>Exploring &amp; visualizing the Data </a:t>
            </a:r>
            <a:endParaRPr lang="he-IL" sz="5400" b="1" dirty="0"/>
          </a:p>
        </p:txBody>
      </p:sp>
      <p:sp>
        <p:nvSpPr>
          <p:cNvPr id="5122" name="AutoShape 2" descr="blob:https://web.whatsapp.com/9c04d1da-599d-4c0a-9245-8fa1f248153a"/>
          <p:cNvSpPr>
            <a:spLocks noChangeAspect="1" noChangeArrowheads="1"/>
          </p:cNvSpPr>
          <p:nvPr/>
        </p:nvSpPr>
        <p:spPr bwMode="auto">
          <a:xfrm>
            <a:off x="119713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6" name="מלבן 5"/>
          <p:cNvSpPr/>
          <p:nvPr/>
        </p:nvSpPr>
        <p:spPr>
          <a:xfrm>
            <a:off x="877994" y="1736168"/>
            <a:ext cx="13901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he-IL" dirty="0"/>
              <a:t>:</a:t>
            </a:r>
            <a:r>
              <a:rPr lang="en-US" b="1" dirty="0" err="1"/>
              <a:t>Heatmap</a:t>
            </a:r>
            <a:endParaRPr lang="en-US" b="1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66025" y="3358553"/>
            <a:ext cx="4637837" cy="2733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899563" y="2989221"/>
            <a:ext cx="419199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he-IL" b="1" dirty="0"/>
              <a:t>:</a:t>
            </a:r>
            <a:r>
              <a:rPr lang="en-US" b="1" dirty="0"/>
              <a:t>Visualizing locations with scatter plot</a:t>
            </a:r>
            <a:endParaRPr lang="he-IL" b="1" dirty="0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0B0DB5F2-7007-46C8-9542-354B0375B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64" y="2046308"/>
            <a:ext cx="5737161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19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/>
          <p:cNvSpPr/>
          <p:nvPr/>
        </p:nvSpPr>
        <p:spPr>
          <a:xfrm>
            <a:off x="855023" y="821766"/>
            <a:ext cx="103671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5400" b="1" dirty="0"/>
              <a:t>Exploring &amp; visualizing the Data </a:t>
            </a:r>
            <a:endParaRPr lang="he-IL" sz="5400" b="1" dirty="0"/>
          </a:p>
        </p:txBody>
      </p:sp>
      <p:sp>
        <p:nvSpPr>
          <p:cNvPr id="33794" name="AutoShape 2" descr="blob:https://web.whatsapp.com/d20e35e8-201e-4d5d-842b-329360aa0803"/>
          <p:cNvSpPr>
            <a:spLocks noChangeAspect="1" noChangeArrowheads="1"/>
          </p:cNvSpPr>
          <p:nvPr/>
        </p:nvSpPr>
        <p:spPr bwMode="auto">
          <a:xfrm>
            <a:off x="119713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33796" name="AutoShape 4" descr="blob:https://web.whatsapp.com/d20e35e8-201e-4d5d-842b-329360aa0803"/>
          <p:cNvSpPr>
            <a:spLocks noChangeAspect="1" noChangeArrowheads="1"/>
          </p:cNvSpPr>
          <p:nvPr/>
        </p:nvSpPr>
        <p:spPr bwMode="auto">
          <a:xfrm>
            <a:off x="119713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3379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57662" y="2524064"/>
            <a:ext cx="7089296" cy="2404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655126" y="2113807"/>
            <a:ext cx="459575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1" dirty="0"/>
              <a:t>Mapping scatter plot</a:t>
            </a:r>
            <a:endParaRPr lang="he-IL" b="1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439</Words>
  <Application>Microsoft Office PowerPoint</Application>
  <PresentationFormat>מסך רחב</PresentationFormat>
  <Paragraphs>46</Paragraphs>
  <Slides>14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14</vt:i4>
      </vt:variant>
    </vt:vector>
  </HeadingPairs>
  <TitlesOfParts>
    <vt:vector size="18" baseType="lpstr">
      <vt:lpstr>Arial</vt:lpstr>
      <vt:lpstr>Garamond</vt:lpstr>
      <vt:lpstr>Tahoma</vt:lpstr>
      <vt:lpstr>Organic</vt:lpstr>
      <vt:lpstr>TSUNAMI All OVER THE WORLD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TT3</dc:creator>
  <cp:lastModifiedBy>Rani Shaul</cp:lastModifiedBy>
  <cp:revision>38</cp:revision>
  <dcterms:created xsi:type="dcterms:W3CDTF">2021-06-22T18:27:46Z</dcterms:created>
  <dcterms:modified xsi:type="dcterms:W3CDTF">2021-06-27T19:33:17Z</dcterms:modified>
</cp:coreProperties>
</file>